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108" d="100"/>
          <a:sy n="108" d="100"/>
        </p:scale>
        <p:origin x="4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F0EC48-01F8-473E-AA09-C2839FBDC61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422EA6F-8067-4E38-93CF-8F5EFF30AD2E}">
      <dgm:prSet/>
      <dgm:spPr/>
      <dgm:t>
        <a:bodyPr/>
        <a:lstStyle/>
        <a:p>
          <a:pPr algn="ctr"/>
          <a:r>
            <a:rPr lang="en-US" b="0" dirty="0"/>
            <a:t>What is the problem?</a:t>
          </a:r>
        </a:p>
        <a:p>
          <a:pPr algn="l"/>
          <a:r>
            <a:rPr lang="en-US" dirty="0"/>
            <a:t>The focus of many workforce development programs in the state of Pennsylvania is to help individuals move up the career pathway. However, the cliff effect – the reduction or elimination of public benefits due to a wage increase – creates a disincentive for individuals to climb the career ladder. Despite the increase in pay generated from moving up, the loss or elimination of benefits results in the individual making less money, especially when they reach the mid-point of the ladder. The payoff is not there to continue up the career pathway and many individuals choose to not upskill.</a:t>
          </a:r>
        </a:p>
      </dgm:t>
    </dgm:pt>
    <dgm:pt modelId="{9822CA4D-4E8D-4573-9DEB-E2E33E096B82}" type="parTrans" cxnId="{514D5A17-4380-4ED4-9C11-FC0F9F04C348}">
      <dgm:prSet/>
      <dgm:spPr/>
      <dgm:t>
        <a:bodyPr/>
        <a:lstStyle/>
        <a:p>
          <a:endParaRPr lang="en-US"/>
        </a:p>
      </dgm:t>
    </dgm:pt>
    <dgm:pt modelId="{B17774D5-2F5B-4194-8EB5-CDF9210BD44E}" type="sibTrans" cxnId="{514D5A17-4380-4ED4-9C11-FC0F9F04C348}">
      <dgm:prSet/>
      <dgm:spPr/>
      <dgm:t>
        <a:bodyPr/>
        <a:lstStyle/>
        <a:p>
          <a:endParaRPr lang="en-US"/>
        </a:p>
      </dgm:t>
    </dgm:pt>
    <dgm:pt modelId="{A6DE809A-AEB5-4A14-A8D3-538361EDDEA0}">
      <dgm:prSet/>
      <dgm:spPr/>
      <dgm:t>
        <a:bodyPr/>
        <a:lstStyle/>
        <a:p>
          <a:pPr algn="ctr"/>
          <a:r>
            <a:rPr lang="en-US" b="0" dirty="0"/>
            <a:t>Why does it matter?</a:t>
          </a:r>
        </a:p>
        <a:p>
          <a:pPr algn="l"/>
          <a:r>
            <a:rPr lang="en-US" dirty="0"/>
            <a:t>Pennsylvania faces an ever-growing skills gap. Upskilling our current workforce is imperative to the economic growth of the Commonwealth, however the benefit cliff of our current public benefits system creates a significant disincentive to achieving this goal. </a:t>
          </a:r>
        </a:p>
      </dgm:t>
    </dgm:pt>
    <dgm:pt modelId="{5A158245-71D5-4FC9-A0C3-C2D7000D7A60}" type="parTrans" cxnId="{46A478F9-1B33-4459-B815-26255A808728}">
      <dgm:prSet/>
      <dgm:spPr/>
      <dgm:t>
        <a:bodyPr/>
        <a:lstStyle/>
        <a:p>
          <a:endParaRPr lang="en-US"/>
        </a:p>
      </dgm:t>
    </dgm:pt>
    <dgm:pt modelId="{AEE88A49-4F4B-4112-AF29-6B4835A673CD}" type="sibTrans" cxnId="{46A478F9-1B33-4459-B815-26255A808728}">
      <dgm:prSet/>
      <dgm:spPr/>
      <dgm:t>
        <a:bodyPr/>
        <a:lstStyle/>
        <a:p>
          <a:endParaRPr lang="en-US"/>
        </a:p>
      </dgm:t>
    </dgm:pt>
    <dgm:pt modelId="{7269D5D3-87B7-44C6-8C90-3F2459A80C56}">
      <dgm:prSet/>
      <dgm:spPr/>
      <dgm:t>
        <a:bodyPr/>
        <a:lstStyle/>
        <a:p>
          <a:pPr algn="ctr"/>
          <a:r>
            <a:rPr lang="en-US" b="0" dirty="0"/>
            <a:t>What is the “ask”? What are you proposing?</a:t>
          </a:r>
        </a:p>
        <a:p>
          <a:pPr algn="l"/>
          <a:r>
            <a:rPr lang="en-US" dirty="0"/>
            <a:t>We are asking for a task force be developed to study the common career pathways in the state of Pennsylvania and identify the cross-section of where upskilling and wage increases creates the decrease or elimination of public benefits resulting in the individual making less money. From this study we will be able to identify current policies and thresh holds that need to be shifted in order to encourage the goal of individuals moving up the career pathway.</a:t>
          </a:r>
        </a:p>
      </dgm:t>
    </dgm:pt>
    <dgm:pt modelId="{D694FDDA-5EA7-43FD-B1C3-AF4907777678}" type="parTrans" cxnId="{B6919A13-7594-4C4E-B2B6-EFDDD5E55335}">
      <dgm:prSet/>
      <dgm:spPr/>
      <dgm:t>
        <a:bodyPr/>
        <a:lstStyle/>
        <a:p>
          <a:endParaRPr lang="en-US"/>
        </a:p>
      </dgm:t>
    </dgm:pt>
    <dgm:pt modelId="{A0F64131-CFB8-4D56-94E2-14DCA3297731}" type="sibTrans" cxnId="{B6919A13-7594-4C4E-B2B6-EFDDD5E55335}">
      <dgm:prSet/>
      <dgm:spPr/>
      <dgm:t>
        <a:bodyPr/>
        <a:lstStyle/>
        <a:p>
          <a:endParaRPr lang="en-US"/>
        </a:p>
      </dgm:t>
    </dgm:pt>
    <dgm:pt modelId="{03C6DF75-3B62-4434-9C97-7DC9FD4853BC}" type="pres">
      <dgm:prSet presAssocID="{C3F0EC48-01F8-473E-AA09-C2839FBDC61A}" presName="linear" presStyleCnt="0">
        <dgm:presLayoutVars>
          <dgm:animLvl val="lvl"/>
          <dgm:resizeHandles val="exact"/>
        </dgm:presLayoutVars>
      </dgm:prSet>
      <dgm:spPr/>
    </dgm:pt>
    <dgm:pt modelId="{5DB9B44D-672F-4E47-9C4A-563321E4DBF4}" type="pres">
      <dgm:prSet presAssocID="{C422EA6F-8067-4E38-93CF-8F5EFF30AD2E}" presName="parentText" presStyleLbl="node1" presStyleIdx="0" presStyleCnt="3">
        <dgm:presLayoutVars>
          <dgm:chMax val="0"/>
          <dgm:bulletEnabled val="1"/>
        </dgm:presLayoutVars>
      </dgm:prSet>
      <dgm:spPr/>
    </dgm:pt>
    <dgm:pt modelId="{0A0F5D17-2CBF-426E-8F02-94D669775093}" type="pres">
      <dgm:prSet presAssocID="{B17774D5-2F5B-4194-8EB5-CDF9210BD44E}" presName="spacer" presStyleCnt="0"/>
      <dgm:spPr/>
    </dgm:pt>
    <dgm:pt modelId="{2650BC6A-B4DB-44D6-A1EE-D2D47D25B2F7}" type="pres">
      <dgm:prSet presAssocID="{A6DE809A-AEB5-4A14-A8D3-538361EDDEA0}" presName="parentText" presStyleLbl="node1" presStyleIdx="1" presStyleCnt="3">
        <dgm:presLayoutVars>
          <dgm:chMax val="0"/>
          <dgm:bulletEnabled val="1"/>
        </dgm:presLayoutVars>
      </dgm:prSet>
      <dgm:spPr/>
    </dgm:pt>
    <dgm:pt modelId="{07C473AC-4209-4AEA-A10A-F87BA3032582}" type="pres">
      <dgm:prSet presAssocID="{AEE88A49-4F4B-4112-AF29-6B4835A673CD}" presName="spacer" presStyleCnt="0"/>
      <dgm:spPr/>
    </dgm:pt>
    <dgm:pt modelId="{07E65F9A-9C95-4BEE-B8A9-FF8AA728E0AA}" type="pres">
      <dgm:prSet presAssocID="{7269D5D3-87B7-44C6-8C90-3F2459A80C56}" presName="parentText" presStyleLbl="node1" presStyleIdx="2" presStyleCnt="3">
        <dgm:presLayoutVars>
          <dgm:chMax val="0"/>
          <dgm:bulletEnabled val="1"/>
        </dgm:presLayoutVars>
      </dgm:prSet>
      <dgm:spPr/>
    </dgm:pt>
  </dgm:ptLst>
  <dgm:cxnLst>
    <dgm:cxn modelId="{D6C36401-E0A6-4D33-85B7-BCB1FD446F46}" type="presOf" srcId="{A6DE809A-AEB5-4A14-A8D3-538361EDDEA0}" destId="{2650BC6A-B4DB-44D6-A1EE-D2D47D25B2F7}" srcOrd="0" destOrd="0" presId="urn:microsoft.com/office/officeart/2005/8/layout/vList2"/>
    <dgm:cxn modelId="{F513A610-F080-42CA-91D5-E899DDCC8F0F}" type="presOf" srcId="{C3F0EC48-01F8-473E-AA09-C2839FBDC61A}" destId="{03C6DF75-3B62-4434-9C97-7DC9FD4853BC}" srcOrd="0" destOrd="0" presId="urn:microsoft.com/office/officeart/2005/8/layout/vList2"/>
    <dgm:cxn modelId="{B6919A13-7594-4C4E-B2B6-EFDDD5E55335}" srcId="{C3F0EC48-01F8-473E-AA09-C2839FBDC61A}" destId="{7269D5D3-87B7-44C6-8C90-3F2459A80C56}" srcOrd="2" destOrd="0" parTransId="{D694FDDA-5EA7-43FD-B1C3-AF4907777678}" sibTransId="{A0F64131-CFB8-4D56-94E2-14DCA3297731}"/>
    <dgm:cxn modelId="{514D5A17-4380-4ED4-9C11-FC0F9F04C348}" srcId="{C3F0EC48-01F8-473E-AA09-C2839FBDC61A}" destId="{C422EA6F-8067-4E38-93CF-8F5EFF30AD2E}" srcOrd="0" destOrd="0" parTransId="{9822CA4D-4E8D-4573-9DEB-E2E33E096B82}" sibTransId="{B17774D5-2F5B-4194-8EB5-CDF9210BD44E}"/>
    <dgm:cxn modelId="{E4304B79-EFFF-4BF0-9EF1-C7DC202E007A}" type="presOf" srcId="{7269D5D3-87B7-44C6-8C90-3F2459A80C56}" destId="{07E65F9A-9C95-4BEE-B8A9-FF8AA728E0AA}" srcOrd="0" destOrd="0" presId="urn:microsoft.com/office/officeart/2005/8/layout/vList2"/>
    <dgm:cxn modelId="{364E55ED-0B93-44AD-BDE4-9D19992F20BF}" type="presOf" srcId="{C422EA6F-8067-4E38-93CF-8F5EFF30AD2E}" destId="{5DB9B44D-672F-4E47-9C4A-563321E4DBF4}" srcOrd="0" destOrd="0" presId="urn:microsoft.com/office/officeart/2005/8/layout/vList2"/>
    <dgm:cxn modelId="{46A478F9-1B33-4459-B815-26255A808728}" srcId="{C3F0EC48-01F8-473E-AA09-C2839FBDC61A}" destId="{A6DE809A-AEB5-4A14-A8D3-538361EDDEA0}" srcOrd="1" destOrd="0" parTransId="{5A158245-71D5-4FC9-A0C3-C2D7000D7A60}" sibTransId="{AEE88A49-4F4B-4112-AF29-6B4835A673CD}"/>
    <dgm:cxn modelId="{53B2AF73-43A3-4C8E-B14F-6DBCA73ED5EC}" type="presParOf" srcId="{03C6DF75-3B62-4434-9C97-7DC9FD4853BC}" destId="{5DB9B44D-672F-4E47-9C4A-563321E4DBF4}" srcOrd="0" destOrd="0" presId="urn:microsoft.com/office/officeart/2005/8/layout/vList2"/>
    <dgm:cxn modelId="{A38E5D7F-5836-48C8-9718-EAFEBDB0CA79}" type="presParOf" srcId="{03C6DF75-3B62-4434-9C97-7DC9FD4853BC}" destId="{0A0F5D17-2CBF-426E-8F02-94D669775093}" srcOrd="1" destOrd="0" presId="urn:microsoft.com/office/officeart/2005/8/layout/vList2"/>
    <dgm:cxn modelId="{3F189366-248C-45A8-BCFA-586E251E4411}" type="presParOf" srcId="{03C6DF75-3B62-4434-9C97-7DC9FD4853BC}" destId="{2650BC6A-B4DB-44D6-A1EE-D2D47D25B2F7}" srcOrd="2" destOrd="0" presId="urn:microsoft.com/office/officeart/2005/8/layout/vList2"/>
    <dgm:cxn modelId="{0AD29F16-E86C-4A9D-96EE-DCFB60BDA739}" type="presParOf" srcId="{03C6DF75-3B62-4434-9C97-7DC9FD4853BC}" destId="{07C473AC-4209-4AEA-A10A-F87BA3032582}" srcOrd="3" destOrd="0" presId="urn:microsoft.com/office/officeart/2005/8/layout/vList2"/>
    <dgm:cxn modelId="{E50DCBAC-30D3-4106-B7E4-E196B157FC1E}" type="presParOf" srcId="{03C6DF75-3B62-4434-9C97-7DC9FD4853BC}" destId="{07E65F9A-9C95-4BEE-B8A9-FF8AA728E0A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9B44D-672F-4E47-9C4A-563321E4DBF4}">
      <dsp:nvSpPr>
        <dsp:cNvPr id="0" name=""/>
        <dsp:cNvSpPr/>
      </dsp:nvSpPr>
      <dsp:spPr>
        <a:xfrm>
          <a:off x="0" y="69272"/>
          <a:ext cx="5398337" cy="1544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kern="1200" dirty="0"/>
            <a:t>What is the problem?</a:t>
          </a:r>
        </a:p>
        <a:p>
          <a:pPr marL="0" lvl="0" indent="0" algn="l" defTabSz="444500">
            <a:lnSpc>
              <a:spcPct val="90000"/>
            </a:lnSpc>
            <a:spcBef>
              <a:spcPct val="0"/>
            </a:spcBef>
            <a:spcAft>
              <a:spcPct val="35000"/>
            </a:spcAft>
            <a:buNone/>
          </a:pPr>
          <a:r>
            <a:rPr lang="en-US" sz="1000" kern="1200" dirty="0"/>
            <a:t>The focus of many workforce development programs in the state of Pennsylvania is to help individuals move up the career pathway. However, the cliff effect – the reduction or elimination of public benefits due to a wage increase – creates a disincentive for individuals to climb the career ladder. Despite the increase in pay generated from moving up, the loss or elimination of benefits results in the individual making less money, especially when they reach the mid-point of the ladder. The payoff is not there to continue up the career pathway and many individuals choose to not upskill.</a:t>
          </a:r>
        </a:p>
      </dsp:txBody>
      <dsp:txXfrm>
        <a:off x="75391" y="144663"/>
        <a:ext cx="5247555" cy="1393618"/>
      </dsp:txXfrm>
    </dsp:sp>
    <dsp:sp modelId="{2650BC6A-B4DB-44D6-A1EE-D2D47D25B2F7}">
      <dsp:nvSpPr>
        <dsp:cNvPr id="0" name=""/>
        <dsp:cNvSpPr/>
      </dsp:nvSpPr>
      <dsp:spPr>
        <a:xfrm>
          <a:off x="0" y="1642472"/>
          <a:ext cx="5398337" cy="1544400"/>
        </a:xfrm>
        <a:prstGeom prst="roundRect">
          <a:avLst/>
        </a:prstGeom>
        <a:solidFill>
          <a:schemeClr val="accent2">
            <a:hueOff val="6253407"/>
            <a:satOff val="2036"/>
            <a:lumOff val="-56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kern="1200" dirty="0"/>
            <a:t>Why does it matter?</a:t>
          </a:r>
        </a:p>
        <a:p>
          <a:pPr marL="0" lvl="0" indent="0" algn="l" defTabSz="444500">
            <a:lnSpc>
              <a:spcPct val="90000"/>
            </a:lnSpc>
            <a:spcBef>
              <a:spcPct val="0"/>
            </a:spcBef>
            <a:spcAft>
              <a:spcPct val="35000"/>
            </a:spcAft>
            <a:buNone/>
          </a:pPr>
          <a:r>
            <a:rPr lang="en-US" sz="1000" kern="1200" dirty="0"/>
            <a:t>Pennsylvania faces an ever-growing skills gap. Upskilling our current workforce is imperative to the economic growth of the Commonwealth, however the benefit cliff of our current public benefits system creates a significant disincentive to achieving this goal. </a:t>
          </a:r>
        </a:p>
      </dsp:txBody>
      <dsp:txXfrm>
        <a:off x="75391" y="1717863"/>
        <a:ext cx="5247555" cy="1393618"/>
      </dsp:txXfrm>
    </dsp:sp>
    <dsp:sp modelId="{07E65F9A-9C95-4BEE-B8A9-FF8AA728E0AA}">
      <dsp:nvSpPr>
        <dsp:cNvPr id="0" name=""/>
        <dsp:cNvSpPr/>
      </dsp:nvSpPr>
      <dsp:spPr>
        <a:xfrm>
          <a:off x="0" y="3215672"/>
          <a:ext cx="5398337" cy="1544400"/>
        </a:xfrm>
        <a:prstGeom prst="roundRect">
          <a:avLst/>
        </a:prstGeom>
        <a:solidFill>
          <a:schemeClr val="accent2">
            <a:hueOff val="12506815"/>
            <a:satOff val="4072"/>
            <a:lumOff val="-113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kern="1200" dirty="0"/>
            <a:t>What is the “ask”? What are you proposing?</a:t>
          </a:r>
        </a:p>
        <a:p>
          <a:pPr marL="0" lvl="0" indent="0" algn="l" defTabSz="444500">
            <a:lnSpc>
              <a:spcPct val="90000"/>
            </a:lnSpc>
            <a:spcBef>
              <a:spcPct val="0"/>
            </a:spcBef>
            <a:spcAft>
              <a:spcPct val="35000"/>
            </a:spcAft>
            <a:buNone/>
          </a:pPr>
          <a:r>
            <a:rPr lang="en-US" sz="1000" kern="1200" dirty="0"/>
            <a:t>We are asking for a task force be developed to study the common career pathways in the state of Pennsylvania and identify the cross-section of where upskilling and wage increases creates the decrease or elimination of public benefits resulting in the individual making less money. From this study we will be able to identify current policies and thresh holds that need to be shifted in order to encourage the goal of individuals moving up the career pathway.</a:t>
          </a:r>
        </a:p>
      </dsp:txBody>
      <dsp:txXfrm>
        <a:off x="75391" y="3291063"/>
        <a:ext cx="5247555" cy="13936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020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28568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6818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21982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650169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40823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74153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84472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8841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6852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11/23/2021</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10637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11/23/2021</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098676186"/>
      </p:ext>
    </p:extLst>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2" r:id="rId6"/>
    <p:sldLayoutId id="2147483778" r:id="rId7"/>
    <p:sldLayoutId id="2147483779" r:id="rId8"/>
    <p:sldLayoutId id="2147483780" r:id="rId9"/>
    <p:sldLayoutId id="2147483781" r:id="rId10"/>
    <p:sldLayoutId id="2147483783"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0105F5E-5B61-4F51-927C-5B28DB7DD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882C1C4-D961-459C-91C5-334ABD6E6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16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A7B8B125-A98E-403C-9A7F-494FF789C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0" y="0"/>
            <a:ext cx="11322200" cy="6858000"/>
          </a:xfrm>
          <a:custGeom>
            <a:avLst/>
            <a:gdLst>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9092866 w 11593823"/>
              <a:gd name="connsiteY6" fmla="*/ 0 h 6858000"/>
              <a:gd name="connsiteX7" fmla="*/ 11322200 w 11593823"/>
              <a:gd name="connsiteY7" fmla="*/ 0 h 6858000"/>
              <a:gd name="connsiteX8" fmla="*/ 11322198 w 11593823"/>
              <a:gd name="connsiteY8" fmla="*/ 2 h 6858000"/>
              <a:gd name="connsiteX9" fmla="*/ 11593823 w 11593823"/>
              <a:gd name="connsiteY9" fmla="*/ 2 h 6858000"/>
              <a:gd name="connsiteX10" fmla="*/ 11322197 w 11593823"/>
              <a:gd name="connsiteY10" fmla="*/ 4 h 6858000"/>
              <a:gd name="connsiteX11" fmla="*/ 5311608 w 11593823"/>
              <a:gd name="connsiteY11" fmla="*/ 6858000 h 6858000"/>
              <a:gd name="connsiteX12" fmla="*/ 5288856 w 11593823"/>
              <a:gd name="connsiteY12" fmla="*/ 6858000 h 6858000"/>
              <a:gd name="connsiteX13" fmla="*/ 4806770 w 11593823"/>
              <a:gd name="connsiteY13" fmla="*/ 6858000 h 6858000"/>
              <a:gd name="connsiteX14" fmla="*/ 4676142 w 11593823"/>
              <a:gd name="connsiteY14" fmla="*/ 6858000 h 6858000"/>
              <a:gd name="connsiteX15" fmla="*/ 3082273 w 11593823"/>
              <a:gd name="connsiteY15" fmla="*/ 6858000 h 6858000"/>
              <a:gd name="connsiteX16" fmla="*/ 2625273 w 11593823"/>
              <a:gd name="connsiteY16" fmla="*/ 6858000 h 6858000"/>
              <a:gd name="connsiteX17" fmla="*/ 2155010 w 11593823"/>
              <a:gd name="connsiteY17" fmla="*/ 6858000 h 6858000"/>
              <a:gd name="connsiteX18" fmla="*/ 0 w 11593823"/>
              <a:gd name="connsiteY18" fmla="*/ 685800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11322200 w 11593823"/>
              <a:gd name="connsiteY6" fmla="*/ 0 h 6858000"/>
              <a:gd name="connsiteX7" fmla="*/ 11322198 w 11593823"/>
              <a:gd name="connsiteY7" fmla="*/ 2 h 6858000"/>
              <a:gd name="connsiteX8" fmla="*/ 11593823 w 11593823"/>
              <a:gd name="connsiteY8" fmla="*/ 2 h 6858000"/>
              <a:gd name="connsiteX9" fmla="*/ 11322197 w 11593823"/>
              <a:gd name="connsiteY9" fmla="*/ 4 h 6858000"/>
              <a:gd name="connsiteX10" fmla="*/ 5311608 w 11593823"/>
              <a:gd name="connsiteY10" fmla="*/ 6858000 h 6858000"/>
              <a:gd name="connsiteX11" fmla="*/ 5288856 w 11593823"/>
              <a:gd name="connsiteY11" fmla="*/ 6858000 h 6858000"/>
              <a:gd name="connsiteX12" fmla="*/ 4806770 w 11593823"/>
              <a:gd name="connsiteY12" fmla="*/ 6858000 h 6858000"/>
              <a:gd name="connsiteX13" fmla="*/ 4676142 w 11593823"/>
              <a:gd name="connsiteY13" fmla="*/ 6858000 h 6858000"/>
              <a:gd name="connsiteX14" fmla="*/ 3082273 w 11593823"/>
              <a:gd name="connsiteY14" fmla="*/ 6858000 h 6858000"/>
              <a:gd name="connsiteX15" fmla="*/ 2625273 w 11593823"/>
              <a:gd name="connsiteY15" fmla="*/ 6858000 h 6858000"/>
              <a:gd name="connsiteX16" fmla="*/ 2155010 w 11593823"/>
              <a:gd name="connsiteY16" fmla="*/ 6858000 h 6858000"/>
              <a:gd name="connsiteX17" fmla="*/ 0 w 11593823"/>
              <a:gd name="connsiteY17" fmla="*/ 6858000 h 6858000"/>
              <a:gd name="connsiteX18" fmla="*/ 0 w 11593823"/>
              <a:gd name="connsiteY18" fmla="*/ 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11322200 w 11593823"/>
              <a:gd name="connsiteY5" fmla="*/ 0 h 6858000"/>
              <a:gd name="connsiteX6" fmla="*/ 11322198 w 11593823"/>
              <a:gd name="connsiteY6" fmla="*/ 2 h 6858000"/>
              <a:gd name="connsiteX7" fmla="*/ 11593823 w 11593823"/>
              <a:gd name="connsiteY7" fmla="*/ 2 h 6858000"/>
              <a:gd name="connsiteX8" fmla="*/ 11322197 w 11593823"/>
              <a:gd name="connsiteY8" fmla="*/ 4 h 6858000"/>
              <a:gd name="connsiteX9" fmla="*/ 5311608 w 11593823"/>
              <a:gd name="connsiteY9" fmla="*/ 6858000 h 6858000"/>
              <a:gd name="connsiteX10" fmla="*/ 5288856 w 11593823"/>
              <a:gd name="connsiteY10" fmla="*/ 6858000 h 6858000"/>
              <a:gd name="connsiteX11" fmla="*/ 4806770 w 11593823"/>
              <a:gd name="connsiteY11" fmla="*/ 6858000 h 6858000"/>
              <a:gd name="connsiteX12" fmla="*/ 4676142 w 11593823"/>
              <a:gd name="connsiteY12" fmla="*/ 6858000 h 6858000"/>
              <a:gd name="connsiteX13" fmla="*/ 3082273 w 11593823"/>
              <a:gd name="connsiteY13" fmla="*/ 6858000 h 6858000"/>
              <a:gd name="connsiteX14" fmla="*/ 2625273 w 11593823"/>
              <a:gd name="connsiteY14" fmla="*/ 6858000 h 6858000"/>
              <a:gd name="connsiteX15" fmla="*/ 2155010 w 11593823"/>
              <a:gd name="connsiteY15" fmla="*/ 6858000 h 6858000"/>
              <a:gd name="connsiteX16" fmla="*/ 0 w 11593823"/>
              <a:gd name="connsiteY16" fmla="*/ 6858000 h 6858000"/>
              <a:gd name="connsiteX17" fmla="*/ 0 w 11593823"/>
              <a:gd name="connsiteY17" fmla="*/ 0 h 6858000"/>
              <a:gd name="connsiteX0" fmla="*/ 0 w 11593823"/>
              <a:gd name="connsiteY0" fmla="*/ 0 h 6858000"/>
              <a:gd name="connsiteX1" fmla="*/ 2155010 w 11593823"/>
              <a:gd name="connsiteY1" fmla="*/ 0 h 6858000"/>
              <a:gd name="connsiteX2" fmla="*/ 4806770 w 11593823"/>
              <a:gd name="connsiteY2" fmla="*/ 0 h 6858000"/>
              <a:gd name="connsiteX3" fmla="*/ 4806770 w 11593823"/>
              <a:gd name="connsiteY3" fmla="*/ 2 h 6858000"/>
              <a:gd name="connsiteX4" fmla="*/ 11322200 w 11593823"/>
              <a:gd name="connsiteY4" fmla="*/ 0 h 6858000"/>
              <a:gd name="connsiteX5" fmla="*/ 11322198 w 11593823"/>
              <a:gd name="connsiteY5" fmla="*/ 2 h 6858000"/>
              <a:gd name="connsiteX6" fmla="*/ 11593823 w 11593823"/>
              <a:gd name="connsiteY6" fmla="*/ 2 h 6858000"/>
              <a:gd name="connsiteX7" fmla="*/ 11322197 w 11593823"/>
              <a:gd name="connsiteY7" fmla="*/ 4 h 6858000"/>
              <a:gd name="connsiteX8" fmla="*/ 5311608 w 11593823"/>
              <a:gd name="connsiteY8" fmla="*/ 6858000 h 6858000"/>
              <a:gd name="connsiteX9" fmla="*/ 5288856 w 11593823"/>
              <a:gd name="connsiteY9" fmla="*/ 6858000 h 6858000"/>
              <a:gd name="connsiteX10" fmla="*/ 4806770 w 11593823"/>
              <a:gd name="connsiteY10" fmla="*/ 6858000 h 6858000"/>
              <a:gd name="connsiteX11" fmla="*/ 4676142 w 11593823"/>
              <a:gd name="connsiteY11" fmla="*/ 6858000 h 6858000"/>
              <a:gd name="connsiteX12" fmla="*/ 3082273 w 11593823"/>
              <a:gd name="connsiteY12" fmla="*/ 6858000 h 6858000"/>
              <a:gd name="connsiteX13" fmla="*/ 2625273 w 11593823"/>
              <a:gd name="connsiteY13" fmla="*/ 6858000 h 6858000"/>
              <a:gd name="connsiteX14" fmla="*/ 2155010 w 11593823"/>
              <a:gd name="connsiteY14" fmla="*/ 6858000 h 6858000"/>
              <a:gd name="connsiteX15" fmla="*/ 0 w 11593823"/>
              <a:gd name="connsiteY15" fmla="*/ 6858000 h 6858000"/>
              <a:gd name="connsiteX16" fmla="*/ 0 w 11593823"/>
              <a:gd name="connsiteY16" fmla="*/ 0 h 6858000"/>
              <a:gd name="connsiteX0" fmla="*/ 0 w 11593823"/>
              <a:gd name="connsiteY0" fmla="*/ 0 h 6858000"/>
              <a:gd name="connsiteX1" fmla="*/ 2155010 w 11593823"/>
              <a:gd name="connsiteY1" fmla="*/ 0 h 6858000"/>
              <a:gd name="connsiteX2" fmla="*/ 4806770 w 11593823"/>
              <a:gd name="connsiteY2" fmla="*/ 0 h 6858000"/>
              <a:gd name="connsiteX3" fmla="*/ 11322200 w 11593823"/>
              <a:gd name="connsiteY3" fmla="*/ 0 h 6858000"/>
              <a:gd name="connsiteX4" fmla="*/ 11322198 w 11593823"/>
              <a:gd name="connsiteY4" fmla="*/ 2 h 6858000"/>
              <a:gd name="connsiteX5" fmla="*/ 11593823 w 11593823"/>
              <a:gd name="connsiteY5" fmla="*/ 2 h 6858000"/>
              <a:gd name="connsiteX6" fmla="*/ 11322197 w 11593823"/>
              <a:gd name="connsiteY6" fmla="*/ 4 h 6858000"/>
              <a:gd name="connsiteX7" fmla="*/ 5311608 w 11593823"/>
              <a:gd name="connsiteY7" fmla="*/ 6858000 h 6858000"/>
              <a:gd name="connsiteX8" fmla="*/ 5288856 w 11593823"/>
              <a:gd name="connsiteY8" fmla="*/ 6858000 h 6858000"/>
              <a:gd name="connsiteX9" fmla="*/ 4806770 w 11593823"/>
              <a:gd name="connsiteY9" fmla="*/ 6858000 h 6858000"/>
              <a:gd name="connsiteX10" fmla="*/ 4676142 w 11593823"/>
              <a:gd name="connsiteY10" fmla="*/ 6858000 h 6858000"/>
              <a:gd name="connsiteX11" fmla="*/ 3082273 w 11593823"/>
              <a:gd name="connsiteY11" fmla="*/ 6858000 h 6858000"/>
              <a:gd name="connsiteX12" fmla="*/ 2625273 w 11593823"/>
              <a:gd name="connsiteY12" fmla="*/ 6858000 h 6858000"/>
              <a:gd name="connsiteX13" fmla="*/ 2155010 w 11593823"/>
              <a:gd name="connsiteY13" fmla="*/ 6858000 h 6858000"/>
              <a:gd name="connsiteX14" fmla="*/ 0 w 11593823"/>
              <a:gd name="connsiteY14" fmla="*/ 6858000 h 6858000"/>
              <a:gd name="connsiteX15" fmla="*/ 0 w 11593823"/>
              <a:gd name="connsiteY15" fmla="*/ 0 h 6858000"/>
              <a:gd name="connsiteX0" fmla="*/ 0 w 11593823"/>
              <a:gd name="connsiteY0" fmla="*/ 0 h 6858000"/>
              <a:gd name="connsiteX1" fmla="*/ 2155010 w 11593823"/>
              <a:gd name="connsiteY1" fmla="*/ 0 h 6858000"/>
              <a:gd name="connsiteX2" fmla="*/ 11322200 w 11593823"/>
              <a:gd name="connsiteY2" fmla="*/ 0 h 6858000"/>
              <a:gd name="connsiteX3" fmla="*/ 11322198 w 11593823"/>
              <a:gd name="connsiteY3" fmla="*/ 2 h 6858000"/>
              <a:gd name="connsiteX4" fmla="*/ 11593823 w 11593823"/>
              <a:gd name="connsiteY4" fmla="*/ 2 h 6858000"/>
              <a:gd name="connsiteX5" fmla="*/ 11322197 w 11593823"/>
              <a:gd name="connsiteY5" fmla="*/ 4 h 6858000"/>
              <a:gd name="connsiteX6" fmla="*/ 5311608 w 11593823"/>
              <a:gd name="connsiteY6" fmla="*/ 6858000 h 6858000"/>
              <a:gd name="connsiteX7" fmla="*/ 5288856 w 11593823"/>
              <a:gd name="connsiteY7" fmla="*/ 6858000 h 6858000"/>
              <a:gd name="connsiteX8" fmla="*/ 4806770 w 11593823"/>
              <a:gd name="connsiteY8" fmla="*/ 6858000 h 6858000"/>
              <a:gd name="connsiteX9" fmla="*/ 4676142 w 11593823"/>
              <a:gd name="connsiteY9" fmla="*/ 6858000 h 6858000"/>
              <a:gd name="connsiteX10" fmla="*/ 3082273 w 11593823"/>
              <a:gd name="connsiteY10" fmla="*/ 6858000 h 6858000"/>
              <a:gd name="connsiteX11" fmla="*/ 2625273 w 11593823"/>
              <a:gd name="connsiteY11" fmla="*/ 6858000 h 6858000"/>
              <a:gd name="connsiteX12" fmla="*/ 2155010 w 11593823"/>
              <a:gd name="connsiteY12" fmla="*/ 6858000 h 6858000"/>
              <a:gd name="connsiteX13" fmla="*/ 0 w 11593823"/>
              <a:gd name="connsiteY13" fmla="*/ 6858000 h 6858000"/>
              <a:gd name="connsiteX14" fmla="*/ 0 w 11593823"/>
              <a:gd name="connsiteY14"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3082273 w 11593823"/>
              <a:gd name="connsiteY9" fmla="*/ 6858000 h 6858000"/>
              <a:gd name="connsiteX10" fmla="*/ 2625273 w 11593823"/>
              <a:gd name="connsiteY10" fmla="*/ 6858000 h 6858000"/>
              <a:gd name="connsiteX11" fmla="*/ 2155010 w 11593823"/>
              <a:gd name="connsiteY11" fmla="*/ 6858000 h 6858000"/>
              <a:gd name="connsiteX12" fmla="*/ 0 w 11593823"/>
              <a:gd name="connsiteY12" fmla="*/ 6858000 h 6858000"/>
              <a:gd name="connsiteX13" fmla="*/ 0 w 11593823"/>
              <a:gd name="connsiteY13"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625273 w 11593823"/>
              <a:gd name="connsiteY9" fmla="*/ 6858000 h 6858000"/>
              <a:gd name="connsiteX10" fmla="*/ 2155010 w 11593823"/>
              <a:gd name="connsiteY10" fmla="*/ 6858000 h 6858000"/>
              <a:gd name="connsiteX11" fmla="*/ 0 w 11593823"/>
              <a:gd name="connsiteY11" fmla="*/ 6858000 h 6858000"/>
              <a:gd name="connsiteX12" fmla="*/ 0 w 11593823"/>
              <a:gd name="connsiteY12"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0 w 11593823"/>
              <a:gd name="connsiteY9" fmla="*/ 6858000 h 6858000"/>
              <a:gd name="connsiteX10" fmla="*/ 0 w 11593823"/>
              <a:gd name="connsiteY10"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676142 w 11593823"/>
              <a:gd name="connsiteY7" fmla="*/ 6858000 h 6858000"/>
              <a:gd name="connsiteX8" fmla="*/ 0 w 11593823"/>
              <a:gd name="connsiteY8" fmla="*/ 6858000 h 6858000"/>
              <a:gd name="connsiteX9" fmla="*/ 0 w 11593823"/>
              <a:gd name="connsiteY9"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0 w 11593823"/>
              <a:gd name="connsiteY7" fmla="*/ 6858000 h 6858000"/>
              <a:gd name="connsiteX8" fmla="*/ 0 w 11593823"/>
              <a:gd name="connsiteY8"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0 w 11593823"/>
              <a:gd name="connsiteY6" fmla="*/ 6858000 h 6858000"/>
              <a:gd name="connsiteX7" fmla="*/ 0 w 11593823"/>
              <a:gd name="connsiteY7" fmla="*/ 0 h 6858000"/>
              <a:gd name="connsiteX0" fmla="*/ 0 w 11322200"/>
              <a:gd name="connsiteY0" fmla="*/ 0 h 6858000"/>
              <a:gd name="connsiteX1" fmla="*/ 11322200 w 11322200"/>
              <a:gd name="connsiteY1" fmla="*/ 0 h 6858000"/>
              <a:gd name="connsiteX2" fmla="*/ 11322198 w 11322200"/>
              <a:gd name="connsiteY2" fmla="*/ 2 h 6858000"/>
              <a:gd name="connsiteX3" fmla="*/ 11322197 w 11322200"/>
              <a:gd name="connsiteY3" fmla="*/ 4 h 6858000"/>
              <a:gd name="connsiteX4" fmla="*/ 5311608 w 11322200"/>
              <a:gd name="connsiteY4" fmla="*/ 6858000 h 6858000"/>
              <a:gd name="connsiteX5" fmla="*/ 0 w 11322200"/>
              <a:gd name="connsiteY5" fmla="*/ 6858000 h 6858000"/>
              <a:gd name="connsiteX6" fmla="*/ 0 w 113222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22200" h="6858000">
                <a:moveTo>
                  <a:pt x="0" y="0"/>
                </a:moveTo>
                <a:lnTo>
                  <a:pt x="11322200" y="0"/>
                </a:lnTo>
                <a:lnTo>
                  <a:pt x="11322198" y="2"/>
                </a:lnTo>
                <a:cubicBezTo>
                  <a:pt x="11322198" y="3"/>
                  <a:pt x="11322197" y="3"/>
                  <a:pt x="11322197" y="4"/>
                </a:cubicBezTo>
                <a:lnTo>
                  <a:pt x="5311608" y="6858000"/>
                </a:lnTo>
                <a:lnTo>
                  <a:pt x="0" y="6858000"/>
                </a:lnTo>
                <a:lnTo>
                  <a:pt x="0"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1" name="Picture 3">
            <a:extLst>
              <a:ext uri="{FF2B5EF4-FFF2-40B4-BE49-F238E27FC236}">
                <a16:creationId xmlns:a16="http://schemas.microsoft.com/office/drawing/2014/main" id="{3D386E5A-FB07-4014-B511-1446AB457E00}"/>
              </a:ext>
            </a:extLst>
          </p:cNvPr>
          <p:cNvPicPr>
            <a:picLocks noChangeAspect="1"/>
          </p:cNvPicPr>
          <p:nvPr/>
        </p:nvPicPr>
        <p:blipFill rotWithShape="1">
          <a:blip r:embed="rId2">
            <a:alphaModFix amt="60000"/>
          </a:blip>
          <a:srcRect l="20056" r="20058" b="2"/>
          <a:stretch/>
        </p:blipFill>
        <p:spPr>
          <a:xfrm>
            <a:off x="5318308" y="10"/>
            <a:ext cx="6873692" cy="685799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Title 1">
            <a:extLst>
              <a:ext uri="{FF2B5EF4-FFF2-40B4-BE49-F238E27FC236}">
                <a16:creationId xmlns:a16="http://schemas.microsoft.com/office/drawing/2014/main" id="{7AA30563-98BD-40E3-8812-A93464B753B6}"/>
              </a:ext>
            </a:extLst>
          </p:cNvPr>
          <p:cNvSpPr>
            <a:spLocks noGrp="1"/>
          </p:cNvSpPr>
          <p:nvPr>
            <p:ph type="ctrTitle"/>
          </p:nvPr>
        </p:nvSpPr>
        <p:spPr>
          <a:xfrm>
            <a:off x="1160891" y="1061686"/>
            <a:ext cx="7323046" cy="3238465"/>
          </a:xfrm>
        </p:spPr>
        <p:txBody>
          <a:bodyPr anchor="t">
            <a:normAutofit/>
          </a:bodyPr>
          <a:lstStyle/>
          <a:p>
            <a:pPr>
              <a:lnSpc>
                <a:spcPct val="90000"/>
              </a:lnSpc>
            </a:pPr>
            <a:r>
              <a:rPr lang="en-US" sz="5600"/>
              <a:t>4 For All</a:t>
            </a:r>
            <a:br>
              <a:rPr lang="en-US" sz="5600"/>
            </a:br>
            <a:br>
              <a:rPr lang="en-US" sz="5600"/>
            </a:br>
            <a:br>
              <a:rPr lang="en-US" sz="5600"/>
            </a:br>
            <a:r>
              <a:rPr lang="en-US" sz="2200" i="1"/>
              <a:t>Policy &amp; Advocacy Fellowship Project</a:t>
            </a:r>
            <a:endParaRPr lang="en-US" sz="2200" i="1" dirty="0"/>
          </a:p>
        </p:txBody>
      </p:sp>
      <p:sp>
        <p:nvSpPr>
          <p:cNvPr id="3" name="Subtitle 2">
            <a:extLst>
              <a:ext uri="{FF2B5EF4-FFF2-40B4-BE49-F238E27FC236}">
                <a16:creationId xmlns:a16="http://schemas.microsoft.com/office/drawing/2014/main" id="{4BBFEE5D-AC59-47EE-90CE-D9E56B582079}"/>
              </a:ext>
            </a:extLst>
          </p:cNvPr>
          <p:cNvSpPr>
            <a:spLocks noGrp="1"/>
          </p:cNvSpPr>
          <p:nvPr>
            <p:ph type="subTitle" idx="1"/>
          </p:nvPr>
        </p:nvSpPr>
        <p:spPr>
          <a:xfrm>
            <a:off x="1143000" y="5453796"/>
            <a:ext cx="4496783" cy="732996"/>
          </a:xfrm>
        </p:spPr>
        <p:txBody>
          <a:bodyPr anchor="t">
            <a:normAutofit/>
          </a:bodyPr>
          <a:lstStyle/>
          <a:p>
            <a:r>
              <a:rPr lang="en-US" dirty="0"/>
              <a:t>Impact of Cliff Effect on Career Pathways</a:t>
            </a:r>
          </a:p>
        </p:txBody>
      </p:sp>
      <p:cxnSp>
        <p:nvCxnSpPr>
          <p:cNvPr id="32" name="Straight Connector 31">
            <a:extLst>
              <a:ext uri="{FF2B5EF4-FFF2-40B4-BE49-F238E27FC236}">
                <a16:creationId xmlns:a16="http://schemas.microsoft.com/office/drawing/2014/main" id="{20B1C5DD-CB08-4407-9D12-CC2C42B047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606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06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AB20E7A4-EC2C-47C8-BE55-65771E3F2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2C1892C0-2D0F-43AD-8262-C52412CA76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02534" cy="6858000"/>
          </a:xfrm>
          <a:custGeom>
            <a:avLst/>
            <a:gdLst>
              <a:gd name="connsiteX0" fmla="*/ 0 w 9102534"/>
              <a:gd name="connsiteY0" fmla="*/ 0 h 6858000"/>
              <a:gd name="connsiteX1" fmla="*/ 9102534 w 9102534"/>
              <a:gd name="connsiteY1" fmla="*/ 0 h 6858000"/>
              <a:gd name="connsiteX2" fmla="*/ 9102532 w 9102534"/>
              <a:gd name="connsiteY2" fmla="*/ 2 h 6858000"/>
              <a:gd name="connsiteX3" fmla="*/ 9102531 w 9102534"/>
              <a:gd name="connsiteY3" fmla="*/ 4 h 6858000"/>
              <a:gd name="connsiteX4" fmla="*/ 3091942 w 9102534"/>
              <a:gd name="connsiteY4" fmla="*/ 6858000 h 6858000"/>
              <a:gd name="connsiteX5" fmla="*/ 0 w 9102534"/>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2534" h="6858000">
                <a:moveTo>
                  <a:pt x="0" y="0"/>
                </a:moveTo>
                <a:lnTo>
                  <a:pt x="9102534" y="0"/>
                </a:lnTo>
                <a:lnTo>
                  <a:pt x="9102532" y="2"/>
                </a:lnTo>
                <a:cubicBezTo>
                  <a:pt x="9102532" y="3"/>
                  <a:pt x="9102531" y="3"/>
                  <a:pt x="9102531" y="4"/>
                </a:cubicBezTo>
                <a:lnTo>
                  <a:pt x="3091942"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F34304-5A53-4A53-802F-878BE7FD735A}"/>
              </a:ext>
            </a:extLst>
          </p:cNvPr>
          <p:cNvSpPr>
            <a:spLocks noGrp="1"/>
          </p:cNvSpPr>
          <p:nvPr>
            <p:ph type="title"/>
          </p:nvPr>
        </p:nvSpPr>
        <p:spPr>
          <a:xfrm>
            <a:off x="1143000" y="1203678"/>
            <a:ext cx="4661034" cy="2225322"/>
          </a:xfrm>
        </p:spPr>
        <p:txBody>
          <a:bodyPr anchor="t">
            <a:normAutofit/>
          </a:bodyPr>
          <a:lstStyle/>
          <a:p>
            <a:pPr>
              <a:lnSpc>
                <a:spcPct val="90000"/>
              </a:lnSpc>
            </a:pPr>
            <a:r>
              <a:rPr lang="en-US" sz="3100" dirty="0"/>
              <a:t>PWDA Policy Focus Area:</a:t>
            </a:r>
            <a:br>
              <a:rPr lang="en-US" sz="3100" dirty="0"/>
            </a:br>
            <a:r>
              <a:rPr lang="en-US" sz="3100" dirty="0"/>
              <a:t>Serving Vulnerable Populations/Career Pathways</a:t>
            </a:r>
          </a:p>
        </p:txBody>
      </p:sp>
      <p:sp>
        <p:nvSpPr>
          <p:cNvPr id="3" name="Content Placeholder 2">
            <a:extLst>
              <a:ext uri="{FF2B5EF4-FFF2-40B4-BE49-F238E27FC236}">
                <a16:creationId xmlns:a16="http://schemas.microsoft.com/office/drawing/2014/main" id="{649C434D-256A-4338-9C8F-81AB08589040}"/>
              </a:ext>
            </a:extLst>
          </p:cNvPr>
          <p:cNvSpPr>
            <a:spLocks noGrp="1"/>
          </p:cNvSpPr>
          <p:nvPr>
            <p:ph idx="1"/>
          </p:nvPr>
        </p:nvSpPr>
        <p:spPr>
          <a:xfrm>
            <a:off x="6096000" y="3069770"/>
            <a:ext cx="4953000" cy="2645231"/>
          </a:xfrm>
        </p:spPr>
        <p:txBody>
          <a:bodyPr anchor="b">
            <a:normAutofit/>
          </a:bodyPr>
          <a:lstStyle/>
          <a:p>
            <a:pPr marL="0" indent="0" algn="r">
              <a:lnSpc>
                <a:spcPct val="110000"/>
              </a:lnSpc>
              <a:buNone/>
            </a:pPr>
            <a:r>
              <a:rPr lang="en-US" sz="1300" dirty="0"/>
              <a:t>Data collection will consist of:</a:t>
            </a:r>
          </a:p>
          <a:p>
            <a:pPr algn="r">
              <a:lnSpc>
                <a:spcPct val="110000"/>
              </a:lnSpc>
            </a:pPr>
            <a:r>
              <a:rPr lang="en-US" sz="1300" dirty="0"/>
              <a:t>Identifying what role workforce development has on  navigating a job seeker through career transitions, who may be facing multiple barriers.</a:t>
            </a:r>
          </a:p>
          <a:p>
            <a:pPr algn="r">
              <a:lnSpc>
                <a:spcPct val="110000"/>
              </a:lnSpc>
            </a:pPr>
            <a:r>
              <a:rPr lang="en-US" sz="1300" dirty="0"/>
              <a:t>Workforce Development is made up of job seekers, businesses and community-based organizations; what role do they all have in helping the customer gain self-sufficiency. </a:t>
            </a:r>
          </a:p>
          <a:p>
            <a:pPr algn="r">
              <a:lnSpc>
                <a:spcPct val="110000"/>
              </a:lnSpc>
            </a:pPr>
            <a:r>
              <a:rPr lang="en-US" sz="1300" dirty="0"/>
              <a:t>What financial impact does the cliff effect have on all entities?</a:t>
            </a:r>
          </a:p>
        </p:txBody>
      </p:sp>
      <p:cxnSp>
        <p:nvCxnSpPr>
          <p:cNvPr id="35" name="Straight Connector 34">
            <a:extLst>
              <a:ext uri="{FF2B5EF4-FFF2-40B4-BE49-F238E27FC236}">
                <a16:creationId xmlns:a16="http://schemas.microsoft.com/office/drawing/2014/main" id="{1766FD2F-248A-4AA1-8078-E26D6E690B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67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B20E7A4-EC2C-47C8-BE55-65771E3F2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69579B-D6C7-40F3-999C-A2D3556DA4F2}"/>
              </a:ext>
            </a:extLst>
          </p:cNvPr>
          <p:cNvSpPr>
            <a:spLocks noGrp="1"/>
          </p:cNvSpPr>
          <p:nvPr>
            <p:ph type="title"/>
          </p:nvPr>
        </p:nvSpPr>
        <p:spPr>
          <a:xfrm>
            <a:off x="1143000" y="1181100"/>
            <a:ext cx="3894413" cy="2514828"/>
          </a:xfrm>
        </p:spPr>
        <p:txBody>
          <a:bodyPr anchor="t">
            <a:normAutofit/>
          </a:bodyPr>
          <a:lstStyle/>
          <a:p>
            <a:r>
              <a:rPr lang="en-US" dirty="0"/>
              <a:t>Policy Statement</a:t>
            </a:r>
            <a:endParaRPr lang="en-US"/>
          </a:p>
        </p:txBody>
      </p:sp>
      <p:cxnSp>
        <p:nvCxnSpPr>
          <p:cNvPr id="18" name="Straight Connector 17">
            <a:extLst>
              <a:ext uri="{FF2B5EF4-FFF2-40B4-BE49-F238E27FC236}">
                <a16:creationId xmlns:a16="http://schemas.microsoft.com/office/drawing/2014/main" id="{1766FD2F-248A-4AA1-8078-E26D6E690B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2B1179E-E8DC-4A06-881F-30FF2B3ECCAC}"/>
              </a:ext>
            </a:extLst>
          </p:cNvPr>
          <p:cNvGraphicFramePr>
            <a:graphicFrameLocks noGrp="1"/>
          </p:cNvGraphicFramePr>
          <p:nvPr>
            <p:ph idx="1"/>
            <p:extLst>
              <p:ext uri="{D42A27DB-BD31-4B8C-83A1-F6EECF244321}">
                <p14:modId xmlns:p14="http://schemas.microsoft.com/office/powerpoint/2010/main" val="3341623494"/>
              </p:ext>
            </p:extLst>
          </p:nvPr>
        </p:nvGraphicFramePr>
        <p:xfrm>
          <a:off x="5650663" y="1023909"/>
          <a:ext cx="5398337" cy="4829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68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528E-AC5E-49F3-98DD-2786BAF5D04B}"/>
              </a:ext>
            </a:extLst>
          </p:cNvPr>
          <p:cNvSpPr>
            <a:spLocks noGrp="1"/>
          </p:cNvSpPr>
          <p:nvPr>
            <p:ph type="title"/>
          </p:nvPr>
        </p:nvSpPr>
        <p:spPr/>
        <p:txBody>
          <a:bodyPr/>
          <a:lstStyle/>
          <a:p>
            <a:r>
              <a:rPr lang="en-US" dirty="0"/>
              <a:t>Team Member Roles</a:t>
            </a:r>
          </a:p>
        </p:txBody>
      </p:sp>
      <p:sp>
        <p:nvSpPr>
          <p:cNvPr id="3" name="Content Placeholder 2">
            <a:extLst>
              <a:ext uri="{FF2B5EF4-FFF2-40B4-BE49-F238E27FC236}">
                <a16:creationId xmlns:a16="http://schemas.microsoft.com/office/drawing/2014/main" id="{BF26CC8A-8E1E-48CD-87F8-B0C19CC452B8}"/>
              </a:ext>
            </a:extLst>
          </p:cNvPr>
          <p:cNvSpPr>
            <a:spLocks noGrp="1"/>
          </p:cNvSpPr>
          <p:nvPr>
            <p:ph idx="1"/>
          </p:nvPr>
        </p:nvSpPr>
        <p:spPr/>
        <p:txBody>
          <a:bodyPr>
            <a:normAutofit fontScale="92500" lnSpcReduction="10000"/>
          </a:bodyPr>
          <a:lstStyle/>
          <a:p>
            <a:r>
              <a:rPr lang="en-US" dirty="0"/>
              <a:t>Jennifer Diaz (Team Lead) – coordinates meetings for the team, serves as the liaison between our team and PWDA leadership, keeps team abreast of deadlines.</a:t>
            </a:r>
          </a:p>
          <a:p>
            <a:r>
              <a:rPr lang="en-US" dirty="0" err="1"/>
              <a:t>Markese</a:t>
            </a:r>
            <a:r>
              <a:rPr lang="en-US" dirty="0"/>
              <a:t> Long (DEI Ambassador) – ensures that we are keeping equity and diversity as our top priority, which keeps the team focused on knowing the populations we are targeting and how to best support all people with workforce development enhancements.</a:t>
            </a:r>
          </a:p>
          <a:p>
            <a:r>
              <a:rPr lang="en-US" dirty="0"/>
              <a:t>Gwen Ross (Legislative Liaison) – collects data points from past and current legislative agendas, lead with setting up appointments with legislative individuals.</a:t>
            </a:r>
          </a:p>
          <a:p>
            <a:r>
              <a:rPr lang="en-US" dirty="0"/>
              <a:t>Anna Ramos (Data and Design) – data collection from various sources (CWIA, </a:t>
            </a:r>
            <a:r>
              <a:rPr lang="en-US" dirty="0" err="1"/>
              <a:t>JobsEQ</a:t>
            </a:r>
            <a:r>
              <a:rPr lang="en-US" dirty="0"/>
              <a:t>, CRA/EDC Lancaster), designs information in report style and graphs</a:t>
            </a:r>
          </a:p>
        </p:txBody>
      </p:sp>
    </p:spTree>
    <p:extLst>
      <p:ext uri="{BB962C8B-B14F-4D97-AF65-F5344CB8AC3E}">
        <p14:creationId xmlns:p14="http://schemas.microsoft.com/office/powerpoint/2010/main" val="2866974146"/>
      </p:ext>
    </p:extLst>
  </p:cSld>
  <p:clrMapOvr>
    <a:masterClrMapping/>
  </p:clrMapOvr>
</p:sld>
</file>

<file path=ppt/theme/theme1.xml><?xml version="1.0" encoding="utf-8"?>
<a:theme xmlns:a="http://schemas.openxmlformats.org/drawingml/2006/main" name="RegattaVTI">
  <a:themeElements>
    <a:clrScheme name="Regatta Yellow">
      <a:dk1>
        <a:sysClr val="windowText" lastClr="000000"/>
      </a:dk1>
      <a:lt1>
        <a:sysClr val="window" lastClr="FFFFFF"/>
      </a:lt1>
      <a:dk2>
        <a:srgbClr val="181C30"/>
      </a:dk2>
      <a:lt2>
        <a:srgbClr val="C8E1F4"/>
      </a:lt2>
      <a:accent1>
        <a:srgbClr val="217ED3"/>
      </a:accent1>
      <a:accent2>
        <a:srgbClr val="B92525"/>
      </a:accent2>
      <a:accent3>
        <a:srgbClr val="18558C"/>
      </a:accent3>
      <a:accent4>
        <a:srgbClr val="1D8B35"/>
      </a:accent4>
      <a:accent5>
        <a:srgbClr val="EA75AA"/>
      </a:accent5>
      <a:accent6>
        <a:srgbClr val="F5A700"/>
      </a:accent6>
      <a:hlink>
        <a:srgbClr val="DB0000"/>
      </a:hlink>
      <a:folHlink>
        <a:srgbClr val="066BB6"/>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325</TotalTime>
  <Words>477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Walbaum Display</vt:lpstr>
      <vt:lpstr>RegattaVTI</vt:lpstr>
      <vt:lpstr>4 For All   Policy &amp; Advocacy Fellowship Project</vt:lpstr>
      <vt:lpstr>PWDA Policy Focus Area: Serving Vulnerable Populations/Career Pathways</vt:lpstr>
      <vt:lpstr>Policy Statement</vt:lpstr>
      <vt:lpstr>Team Member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For All   Policy &amp; Advocacy Fellowship Project</dc:title>
  <dc:creator>Anna Ramos</dc:creator>
  <cp:lastModifiedBy>Doran Condon</cp:lastModifiedBy>
  <cp:revision>2</cp:revision>
  <dcterms:created xsi:type="dcterms:W3CDTF">2021-11-22T16:36:55Z</dcterms:created>
  <dcterms:modified xsi:type="dcterms:W3CDTF">2021-11-23T19:50:32Z</dcterms:modified>
</cp:coreProperties>
</file>